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2DAF03-4E7D-49ED-B6F5-D5A215916C22}" type="datetimeFigureOut">
              <a:rPr lang="en-US" smtClean="0"/>
              <a:pPr/>
              <a:t>9/7/2012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7A8E9F2-DB55-4B21-A286-1945E1C4F8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student.org/index.html" TargetMode="External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H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18150"/>
            <a:ext cx="8447083" cy="67703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610600" cy="4572000"/>
          </a:xfrm>
        </p:spPr>
        <p:txBody>
          <a:bodyPr>
            <a:normAutofit/>
          </a:bodyPr>
          <a:lstStyle/>
          <a:p>
            <a:r>
              <a:rPr lang="en-US" sz="6200" dirty="0" smtClean="0">
                <a:solidFill>
                  <a:schemeClr val="bg1"/>
                </a:solidFill>
              </a:rPr>
              <a:t>Junior Class</a:t>
            </a:r>
            <a:br>
              <a:rPr lang="en-US" sz="6200" dirty="0" smtClean="0">
                <a:solidFill>
                  <a:schemeClr val="bg1"/>
                </a:solidFill>
              </a:rPr>
            </a:br>
            <a:r>
              <a:rPr lang="en-US" sz="6200" dirty="0" smtClean="0">
                <a:solidFill>
                  <a:schemeClr val="bg1"/>
                </a:solidFill>
              </a:rPr>
              <a:t>Fall Presentation</a:t>
            </a:r>
            <a:endParaRPr lang="en-US" sz="6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PROM/AFTER PROM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Junior class (officers)</a:t>
            </a:r>
          </a:p>
          <a:p>
            <a:pPr>
              <a:buNone/>
            </a:pPr>
            <a:r>
              <a:rPr lang="en-US" dirty="0" smtClean="0"/>
              <a:t>		Immediate needs</a:t>
            </a:r>
          </a:p>
          <a:p>
            <a:pPr>
              <a:buNone/>
            </a:pPr>
            <a:r>
              <a:rPr lang="en-US" dirty="0" smtClean="0"/>
              <a:t>			Music selected/contracted</a:t>
            </a:r>
          </a:p>
          <a:p>
            <a:pPr>
              <a:buNone/>
            </a:pPr>
            <a:r>
              <a:rPr lang="en-US" dirty="0" smtClean="0"/>
              <a:t>			Photographer confirmed</a:t>
            </a:r>
          </a:p>
          <a:p>
            <a:pPr>
              <a:buNone/>
            </a:pPr>
            <a:r>
              <a:rPr lang="en-US" dirty="0" smtClean="0"/>
              <a:t>			Banquet location – (KCCC)</a:t>
            </a:r>
          </a:p>
          <a:p>
            <a:pPr>
              <a:buNone/>
            </a:pPr>
            <a:r>
              <a:rPr lang="en-US" dirty="0" smtClean="0"/>
              <a:t>			Officer mtg (set task list/timelines</a:t>
            </a:r>
          </a:p>
          <a:p>
            <a:pPr>
              <a:buNone/>
            </a:pPr>
            <a:r>
              <a:rPr lang="en-US" dirty="0" smtClean="0"/>
              <a:t>Parent Committee (Parents of Officers)</a:t>
            </a:r>
          </a:p>
          <a:p>
            <a:pPr>
              <a:buNone/>
            </a:pPr>
            <a:r>
              <a:rPr lang="en-US" dirty="0" smtClean="0"/>
              <a:t>	D. LaFave acts as liaison between junior class and parent committee if necessary to help officers set up class meetings to solicit/convey information.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pic>
        <p:nvPicPr>
          <p:cNvPr id="9218" name="Picture 2" descr="C:\Documents and Settings\09sethw\Local Settings\Temporary Internet Files\Content.IE5\HVLIWP1F\MCj042834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066800"/>
            <a:ext cx="2676525" cy="2681148"/>
          </a:xfrm>
          <a:prstGeom prst="rect">
            <a:avLst/>
          </a:prstGeom>
          <a:noFill/>
        </p:spPr>
      </p:pic>
      <p:pic>
        <p:nvPicPr>
          <p:cNvPr id="9219" name="Picture 3" descr="C:\Documents and Settings\09sethw\Local Settings\Temporary Internet Files\Content.IE5\R390Y1P3\MCj043756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5410200"/>
            <a:ext cx="1831975" cy="1203325"/>
          </a:xfrm>
          <a:prstGeom prst="rect">
            <a:avLst/>
          </a:prstGeom>
          <a:noFill/>
        </p:spPr>
      </p:pic>
      <p:pic>
        <p:nvPicPr>
          <p:cNvPr id="9222" name="Picture 6" descr="C:\Documents and Settings\09sethw\Local Settings\Temporary Internet Files\Content.IE5\VO6BS2DF\MCHH01786_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410200"/>
            <a:ext cx="2057399" cy="130751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Junior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A. Assessments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PSAT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ASVAB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COPS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DSTEP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ACT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Post-Secondary Planning Day @Huron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Recruiter visits to De Smet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Shadow/Research Project</a:t>
            </a:r>
          </a:p>
          <a:p>
            <a:pPr marL="1099566" lvl="1" indent="-514350"/>
            <a:r>
              <a:rPr lang="en-US" sz="2800" dirty="0" smtClean="0">
                <a:solidFill>
                  <a:srgbClr val="FF0000"/>
                </a:solidFill>
              </a:rPr>
              <a:t>Prom/After-Prom</a:t>
            </a:r>
          </a:p>
          <a:p>
            <a:pPr marL="1042416" lvl="1" indent="-457200">
              <a:buAutoNum type="alphaUcPeriod" startAt="3"/>
            </a:pPr>
            <a:endParaRPr lang="en-US" dirty="0"/>
          </a:p>
        </p:txBody>
      </p:sp>
      <p:pic>
        <p:nvPicPr>
          <p:cNvPr id="1026" name="Picture 2" descr="C:\Documents and Settings\09sethw\Local Settings\Temporary Internet Files\Content.IE5\R390Y1P3\MCj008903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219200"/>
            <a:ext cx="3200400" cy="3073063"/>
          </a:xfrm>
          <a:prstGeom prst="rect">
            <a:avLst/>
          </a:prstGeom>
          <a:noFill/>
        </p:spPr>
      </p:pic>
      <p:pic>
        <p:nvPicPr>
          <p:cNvPr id="1027" name="Picture 3" descr="C:\Documents and Settings\09sethw\Local Settings\Temporary Internet Files\Content.IE5\HVLIWP1F\MCj043249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876800"/>
            <a:ext cx="1828800" cy="18777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70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900" dirty="0" smtClean="0"/>
              <a:t>A.  Reasons for taking:</a:t>
            </a:r>
          </a:p>
          <a:p>
            <a:pPr>
              <a:buNone/>
            </a:pPr>
            <a:r>
              <a:rPr lang="en-US" sz="2900" dirty="0" smtClean="0"/>
              <a:t>		1.  Practice for high-stakes testing </a:t>
            </a:r>
          </a:p>
          <a:p>
            <a:pPr lvl="2">
              <a:buNone/>
            </a:pPr>
            <a:r>
              <a:rPr lang="en-US" sz="2900" dirty="0" smtClean="0"/>
              <a:t>	 ACT (PLAN – sophomore )</a:t>
            </a:r>
          </a:p>
          <a:p>
            <a:pPr lvl="2">
              <a:buNone/>
            </a:pPr>
            <a:r>
              <a:rPr lang="en-US" sz="2900" dirty="0" smtClean="0"/>
              <a:t>2.  National Merit Scholarship Qualification</a:t>
            </a:r>
          </a:p>
          <a:p>
            <a:pPr lvl="2">
              <a:buNone/>
            </a:pPr>
            <a:r>
              <a:rPr lang="en-US" sz="2900" dirty="0" smtClean="0"/>
              <a:t>   	 Top ½% of South Dakota each year (1 out of every 200)</a:t>
            </a:r>
          </a:p>
          <a:p>
            <a:pPr lvl="2">
              <a:buNone/>
            </a:pPr>
            <a:r>
              <a:rPr lang="en-US" sz="2900" dirty="0" smtClean="0"/>
              <a:t>		DeSmet (1986 to present)</a:t>
            </a:r>
          </a:p>
          <a:p>
            <a:pPr lvl="2">
              <a:buNone/>
            </a:pPr>
            <a:r>
              <a:rPr lang="en-US" sz="2900" dirty="0" smtClean="0"/>
              <a:t>			Warren Rusche</a:t>
            </a:r>
          </a:p>
          <a:p>
            <a:pPr lvl="2">
              <a:buNone/>
            </a:pPr>
            <a:r>
              <a:rPr lang="en-US" sz="2900" dirty="0" smtClean="0"/>
              <a:t>			Chad Pekron</a:t>
            </a:r>
          </a:p>
          <a:p>
            <a:pPr lvl="2">
              <a:buNone/>
            </a:pPr>
            <a:r>
              <a:rPr lang="en-US" sz="2900" dirty="0" smtClean="0"/>
              <a:t>			Jamie Stout</a:t>
            </a:r>
          </a:p>
          <a:p>
            <a:pPr lvl="2">
              <a:buNone/>
            </a:pPr>
            <a:r>
              <a:rPr lang="en-US" sz="2900" dirty="0" smtClean="0"/>
              <a:t>			Scott Larson</a:t>
            </a:r>
          </a:p>
          <a:p>
            <a:pPr lvl="2">
              <a:buNone/>
            </a:pPr>
            <a:r>
              <a:rPr lang="en-US" sz="2900" dirty="0" smtClean="0"/>
              <a:t>			Brian Rusche</a:t>
            </a:r>
          </a:p>
          <a:p>
            <a:pPr lvl="2">
              <a:buNone/>
            </a:pPr>
            <a:r>
              <a:rPr lang="en-US" sz="2900" dirty="0" smtClean="0"/>
              <a:t>			Jeff LaFave</a:t>
            </a:r>
          </a:p>
          <a:p>
            <a:pPr lvl="2">
              <a:buNone/>
            </a:pPr>
            <a:r>
              <a:rPr lang="en-US" sz="2900" dirty="0" smtClean="0"/>
              <a:t>			Allison LaFave</a:t>
            </a:r>
          </a:p>
          <a:p>
            <a:pPr marL="834390" indent="-514350">
              <a:buNone/>
            </a:pPr>
            <a:r>
              <a:rPr lang="en-US" sz="2900" dirty="0" smtClean="0"/>
              <a:t>B.  Juniors (optional)</a:t>
            </a:r>
          </a:p>
          <a:p>
            <a:pPr marL="834390" indent="-514350">
              <a:buNone/>
            </a:pPr>
            <a:r>
              <a:rPr lang="en-US" sz="2900" dirty="0" smtClean="0"/>
              <a:t>C.  Oct. </a:t>
            </a:r>
            <a:r>
              <a:rPr lang="en-US" sz="2900" dirty="0" smtClean="0"/>
              <a:t>17, 2012 </a:t>
            </a:r>
            <a:r>
              <a:rPr lang="en-US" sz="2900" dirty="0" smtClean="0"/>
              <a:t>(pds 1 – 4)</a:t>
            </a:r>
          </a:p>
          <a:p>
            <a:pPr lvl="2">
              <a:buNone/>
            </a:pPr>
            <a:endParaRPr lang="en-US" sz="2600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3074" name="Picture 2" descr="C:\Documents and Settings\09sethw\Local Settings\Temporary Internet Files\Content.IE5\HVLIWP1F\MCj008894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276600"/>
            <a:ext cx="3061564" cy="3225899"/>
          </a:xfrm>
          <a:prstGeom prst="rect">
            <a:avLst/>
          </a:prstGeom>
          <a:noFill/>
        </p:spPr>
      </p:pic>
      <p:pic>
        <p:nvPicPr>
          <p:cNvPr id="3075" name="Picture 3" descr="C:\Documents and Settings\09sethw\Local Settings\Temporary Internet Files\Content.IE5\HVLIWP1F\MPj0402266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52400"/>
            <a:ext cx="1674763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ASVAB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486400"/>
          </a:xfrm>
        </p:spPr>
        <p:txBody>
          <a:bodyPr>
            <a:noAutofit/>
          </a:bodyPr>
          <a:lstStyle/>
          <a:p>
            <a:pPr>
              <a:buFont typeface="+mj-lt"/>
              <a:buAutoNum type="alphaUcPeriod"/>
            </a:pPr>
            <a:r>
              <a:rPr lang="en-US" sz="1800" dirty="0" smtClean="0"/>
              <a:t> Uses:</a:t>
            </a:r>
          </a:p>
          <a:p>
            <a:pPr>
              <a:buNone/>
            </a:pPr>
            <a:r>
              <a:rPr lang="en-US" sz="1800" dirty="0" smtClean="0"/>
              <a:t>		1.  Military entrance &amp; military aptitude determination.</a:t>
            </a:r>
          </a:p>
          <a:p>
            <a:pPr lvl="3"/>
            <a:r>
              <a:rPr lang="en-US" sz="1800" dirty="0" smtClean="0"/>
              <a:t>Branches each have different scores for entrance</a:t>
            </a:r>
          </a:p>
          <a:p>
            <a:pPr lvl="3"/>
            <a:r>
              <a:rPr lang="en-US" sz="1800" dirty="0" smtClean="0"/>
              <a:t>(may even depend on need at that time and students age)</a:t>
            </a:r>
          </a:p>
          <a:p>
            <a:pPr lvl="3"/>
            <a:r>
              <a:rPr lang="en-US" sz="1800" dirty="0" smtClean="0"/>
              <a:t>Military recruiters</a:t>
            </a:r>
          </a:p>
          <a:p>
            <a:pPr lvl="2">
              <a:buNone/>
            </a:pPr>
            <a:r>
              <a:rPr lang="en-US" sz="1800" dirty="0" smtClean="0"/>
              <a:t>		Will receive your scores</a:t>
            </a:r>
          </a:p>
          <a:p>
            <a:pPr lvl="2">
              <a:buNone/>
            </a:pPr>
            <a:r>
              <a:rPr lang="en-US" sz="1800" dirty="0" smtClean="0"/>
              <a:t>		May contact you.  “NO means NO!”</a:t>
            </a:r>
          </a:p>
          <a:p>
            <a:pPr lvl="2">
              <a:buNone/>
            </a:pPr>
            <a:r>
              <a:rPr lang="en-US" sz="1800" dirty="0" smtClean="0"/>
              <a:t>		Schools are required to submit all students’ contact info 	      unless you turned in form at registration.  Copies still 	      available from counselor.</a:t>
            </a:r>
          </a:p>
          <a:p>
            <a:pPr lvl="2">
              <a:buNone/>
            </a:pPr>
            <a:endParaRPr lang="en-US" sz="1800" dirty="0" smtClean="0"/>
          </a:p>
          <a:p>
            <a:pPr marL="1248156" lvl="2" indent="-342900">
              <a:buAutoNum type="arabicPeriod" startAt="2"/>
            </a:pPr>
            <a:r>
              <a:rPr lang="en-US" sz="1800" dirty="0" smtClean="0"/>
              <a:t>Aptitude for civilian occupations.</a:t>
            </a:r>
          </a:p>
          <a:p>
            <a:pPr marL="834390" indent="-514350">
              <a:buFont typeface="+mj-lt"/>
              <a:buAutoNum type="alphaUcPeriod" startAt="2"/>
            </a:pPr>
            <a:r>
              <a:rPr lang="en-US" sz="1800" dirty="0" smtClean="0"/>
              <a:t>Juniors &amp; Seniors  (optional)</a:t>
            </a:r>
          </a:p>
          <a:p>
            <a:pPr lvl="2">
              <a:buNone/>
            </a:pPr>
            <a:r>
              <a:rPr lang="en-US" sz="1800" dirty="0" smtClean="0"/>
              <a:t>No obligation to military.  Recruiters can determine student’s qualification for opportunities.</a:t>
            </a:r>
            <a:br>
              <a:rPr lang="en-US" sz="1800" dirty="0" smtClean="0"/>
            </a:br>
            <a:endParaRPr lang="en-US" sz="1800" dirty="0" smtClean="0"/>
          </a:p>
          <a:p>
            <a:pPr marL="662940" indent="-342900">
              <a:buFont typeface="+mj-lt"/>
              <a:buAutoNum type="alphaUcPeriod" startAt="2"/>
            </a:pPr>
            <a:r>
              <a:rPr lang="en-US" sz="1800" dirty="0" smtClean="0"/>
              <a:t>Oct. </a:t>
            </a:r>
            <a:r>
              <a:rPr lang="en-US" sz="1800" dirty="0" smtClean="0"/>
              <a:t>23, 2012 </a:t>
            </a:r>
            <a:r>
              <a:rPr lang="en-US" sz="1800" dirty="0" smtClean="0"/>
              <a:t>(pds 1 – 4)</a:t>
            </a:r>
          </a:p>
        </p:txBody>
      </p:sp>
      <p:pic>
        <p:nvPicPr>
          <p:cNvPr id="4099" name="Picture 3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52400"/>
            <a:ext cx="2961992" cy="1484768"/>
          </a:xfrm>
          <a:prstGeom prst="rect">
            <a:avLst/>
          </a:prstGeom>
          <a:noFill/>
        </p:spPr>
      </p:pic>
      <p:pic>
        <p:nvPicPr>
          <p:cNvPr id="4100" name="Picture 4" descr="C:\Documents and Settings\09sethw\Local Settings\Temporary Internet Files\Content.IE5\HVLIWP1F\MCj043239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399" y="152218"/>
            <a:ext cx="1219201" cy="14987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lphaUcPeriod"/>
            </a:pPr>
            <a:r>
              <a:rPr lang="en-US" sz="2600" dirty="0" smtClean="0"/>
              <a:t>Uses:</a:t>
            </a:r>
          </a:p>
          <a:p>
            <a:pPr marL="1042416" lvl="1" indent="-457200">
              <a:buFont typeface="+mj-lt"/>
              <a:buAutoNum type="arabicPeriod"/>
            </a:pPr>
            <a:r>
              <a:rPr lang="en-US" sz="2600" dirty="0" smtClean="0"/>
              <a:t>Occupational selection (last full-class assessment)</a:t>
            </a:r>
          </a:p>
          <a:p>
            <a:pPr lvl="1">
              <a:buNone/>
            </a:pPr>
            <a:r>
              <a:rPr lang="en-US" sz="2600" dirty="0" smtClean="0"/>
              <a:t>			a. Interest</a:t>
            </a:r>
          </a:p>
          <a:p>
            <a:pPr lvl="1">
              <a:buNone/>
            </a:pPr>
            <a:r>
              <a:rPr lang="en-US" sz="2600" dirty="0" smtClean="0"/>
              <a:t>			b. Aptitude</a:t>
            </a:r>
          </a:p>
          <a:p>
            <a:pPr lvl="1">
              <a:buNone/>
            </a:pPr>
            <a:r>
              <a:rPr lang="en-US" sz="2600" dirty="0" smtClean="0"/>
              <a:t>			c. Values (personality)</a:t>
            </a:r>
          </a:p>
          <a:p>
            <a:pPr marL="1042416" lvl="1" indent="-457200">
              <a:buFont typeface="+mj-lt"/>
              <a:buAutoNum type="arabicPeriod" startAt="2"/>
            </a:pPr>
            <a:r>
              <a:rPr lang="en-US" sz="2600" dirty="0" smtClean="0"/>
              <a:t>Research project topic</a:t>
            </a:r>
          </a:p>
          <a:p>
            <a:pPr marL="1042416" lvl="1" indent="-457200">
              <a:buFont typeface="+mj-lt"/>
              <a:buAutoNum type="arabicPeriod" startAt="2"/>
            </a:pPr>
            <a:r>
              <a:rPr lang="en-US" sz="2600" dirty="0" smtClean="0"/>
              <a:t>Senior classes selection</a:t>
            </a:r>
          </a:p>
          <a:p>
            <a:pPr marL="1042416" lvl="1" indent="-457200">
              <a:buFont typeface="+mj-lt"/>
              <a:buAutoNum type="arabicPeriod" startAt="2"/>
            </a:pPr>
            <a:r>
              <a:rPr lang="en-US" sz="2600" dirty="0" smtClean="0"/>
              <a:t>Shadow placement selection</a:t>
            </a:r>
          </a:p>
          <a:p>
            <a:pPr marL="1042416" lvl="1" indent="-457200">
              <a:buFont typeface="+mj-lt"/>
              <a:buAutoNum type="arabicPeriod" startAt="2"/>
            </a:pPr>
            <a:r>
              <a:rPr lang="en-US" sz="2600" dirty="0" smtClean="0"/>
              <a:t>Post-Secondary planning</a:t>
            </a:r>
          </a:p>
          <a:p>
            <a:pPr lvl="1">
              <a:buNone/>
            </a:pPr>
            <a:endParaRPr lang="en-US" sz="2600" dirty="0" smtClean="0"/>
          </a:p>
          <a:p>
            <a:pPr marL="722376" indent="-457200">
              <a:buFont typeface="+mj-lt"/>
              <a:buAutoNum type="alphaUcPeriod"/>
            </a:pPr>
            <a:r>
              <a:rPr lang="en-US" sz="2600" dirty="0" smtClean="0"/>
              <a:t>All juniors in Nov-Dec (4 pds)</a:t>
            </a:r>
          </a:p>
          <a:p>
            <a:pPr lvl="1">
              <a:buNone/>
            </a:pPr>
            <a:endParaRPr lang="en-US" sz="2600" dirty="0" smtClean="0"/>
          </a:p>
          <a:p>
            <a:pPr lvl="1">
              <a:buNone/>
            </a:pPr>
            <a:endParaRPr lang="en-US" sz="2600" dirty="0"/>
          </a:p>
        </p:txBody>
      </p:sp>
      <p:pic>
        <p:nvPicPr>
          <p:cNvPr id="5123" name="Picture 3" descr="C:\Documents and Settings\09sethw\Local Settings\Temporary Internet Files\Content.IE5\R390Y1P3\MCj023163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981200"/>
            <a:ext cx="3657600" cy="3145338"/>
          </a:xfrm>
          <a:prstGeom prst="rect">
            <a:avLst/>
          </a:prstGeom>
          <a:noFill/>
        </p:spPr>
      </p:pic>
      <p:pic>
        <p:nvPicPr>
          <p:cNvPr id="5124" name="Picture 4" descr="C:\Documents and Settings\09sethw\Local Settings\Temporary Internet Files\Content.IE5\VO6BS2DF\MCj029316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0"/>
            <a:ext cx="1754734" cy="170901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Uses:</a:t>
            </a:r>
          </a:p>
          <a:p>
            <a:pPr marL="1456182" lvl="3" indent="-514350">
              <a:buFont typeface="+mj-lt"/>
              <a:buAutoNum type="arabicPeriod"/>
            </a:pPr>
            <a:r>
              <a:rPr lang="en-US" sz="2800" dirty="0" smtClean="0"/>
              <a:t>State and local school curriculum planning</a:t>
            </a:r>
          </a:p>
          <a:p>
            <a:pPr marL="1456182" lvl="3" indent="-514350">
              <a:buFont typeface="+mj-lt"/>
              <a:buAutoNum type="arabicPeriod"/>
            </a:pPr>
            <a:r>
              <a:rPr lang="en-US" sz="2800" dirty="0" smtClean="0"/>
              <a:t>No Child Left Behind </a:t>
            </a:r>
          </a:p>
          <a:p>
            <a:pPr marL="1456182" lvl="3" indent="-514350">
              <a:buFont typeface="+mj-lt"/>
              <a:buAutoNum type="arabicPeriod"/>
            </a:pPr>
            <a:r>
              <a:rPr lang="en-US" sz="2800" dirty="0" smtClean="0"/>
              <a:t>Post-Secondary planning</a:t>
            </a:r>
          </a:p>
          <a:p>
            <a:pPr marL="1456182" lvl="3" indent="-514350">
              <a:buFont typeface="+mj-lt"/>
              <a:buAutoNum type="arabicPeriod"/>
            </a:pPr>
            <a:r>
              <a:rPr lang="en-US" sz="2800" dirty="0" smtClean="0"/>
              <a:t>Senior open-campus privileges (if lacking GPA)</a:t>
            </a:r>
          </a:p>
          <a:p>
            <a:pPr lvl="1"/>
            <a:endParaRPr lang="en-US" sz="2800" dirty="0" smtClean="0"/>
          </a:p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Grades 3-8 &amp; 11</a:t>
            </a:r>
          </a:p>
          <a:p>
            <a:pPr marL="651510" indent="-514350">
              <a:buFont typeface="+mj-lt"/>
              <a:buAutoNum type="alphaUcPeriod"/>
            </a:pPr>
            <a:r>
              <a:rPr lang="en-US" dirty="0" smtClean="0"/>
              <a:t>Late March-early April</a:t>
            </a:r>
            <a:endParaRPr lang="en-US" dirty="0"/>
          </a:p>
        </p:txBody>
      </p:sp>
      <p:pic>
        <p:nvPicPr>
          <p:cNvPr id="6147" name="Picture 3" descr="C:\Documents and Settings\09sethw\Local Settings\Temporary Internet Files\Content.IE5\HVLIWP1F\MCj035514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038600"/>
            <a:ext cx="3505200" cy="2714258"/>
          </a:xfrm>
          <a:prstGeom prst="rect">
            <a:avLst/>
          </a:prstGeom>
          <a:noFill/>
        </p:spPr>
      </p:pic>
      <p:pic>
        <p:nvPicPr>
          <p:cNvPr id="6148" name="Picture 4" descr="C:\Documents and Settings\09sethw\Local Settings\Temporary Internet Files\Content.IE5\R390Y1P3\MPj0341513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52400"/>
            <a:ext cx="2286000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Documents and Settings\09sethw\Local Settings\Temporary Internet Files\Content.IE5\R390Y1P3\MCj008873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3962912"/>
            <a:ext cx="2077822" cy="28950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65532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Scores used for: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Post-secondary school admissions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Dakota </a:t>
            </a:r>
            <a:r>
              <a:rPr lang="en-US" dirty="0">
                <a:solidFill>
                  <a:schemeClr val="bg1"/>
                </a:solidFill>
              </a:rPr>
              <a:t>Opportunity Scholarship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	24+ with required classes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28+ without required classes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(begins with class of 2014)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Athletic eligibility</a:t>
            </a:r>
          </a:p>
          <a:p>
            <a:pPr>
              <a:buNone/>
            </a:pPr>
            <a:endParaRPr lang="en-US" u="sng" dirty="0" smtClean="0">
              <a:hlinkClick r:id="rId3"/>
            </a:endParaRPr>
          </a:p>
          <a:p>
            <a:pPr>
              <a:buNone/>
            </a:pPr>
            <a:r>
              <a:rPr lang="en-US" dirty="0">
                <a:solidFill>
                  <a:srgbClr val="00B0F0"/>
                </a:solidFill>
                <a:hlinkClick r:id="rId3"/>
              </a:rPr>
              <a:t>http://www.actstudent.org/</a:t>
            </a:r>
            <a:endParaRPr lang="en-US" dirty="0" smtClean="0">
              <a:solidFill>
                <a:srgbClr val="00B0F0"/>
              </a:solidFill>
              <a:hlinkClick r:id="rId3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Test </a:t>
            </a:r>
            <a:r>
              <a:rPr lang="en-US" dirty="0" smtClean="0"/>
              <a:t>prep</a:t>
            </a:r>
          </a:p>
          <a:p>
            <a:pPr>
              <a:buNone/>
            </a:pPr>
            <a:r>
              <a:rPr lang="en-US" dirty="0" smtClean="0"/>
              <a:t>On-line  registration (during a class pd in lab)</a:t>
            </a:r>
          </a:p>
        </p:txBody>
      </p:sp>
      <p:pic>
        <p:nvPicPr>
          <p:cNvPr id="7171" name="Picture 3" descr="C:\Documents and Settings\09sethw\Local Settings\Temporary Internet Files\Content.IE5\VO6BS2DF\MCj0150931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152400"/>
            <a:ext cx="2136343" cy="2149136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POST-SECONDARY </a:t>
            </a:r>
            <a:br>
              <a:rPr lang="en-US" dirty="0" smtClean="0"/>
            </a:br>
            <a:r>
              <a:rPr lang="en-US" dirty="0" smtClean="0"/>
              <a:t>PLANNING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Admissions representatives/recruiters</a:t>
            </a:r>
          </a:p>
          <a:p>
            <a:endParaRPr lang="en-US" dirty="0" smtClean="0"/>
          </a:p>
          <a:p>
            <a:r>
              <a:rPr lang="en-US" dirty="0" smtClean="0"/>
              <a:t>All Juniors and Seniors attend (2 busses)</a:t>
            </a:r>
          </a:p>
          <a:p>
            <a:endParaRPr lang="en-US" dirty="0" smtClean="0"/>
          </a:p>
          <a:p>
            <a:r>
              <a:rPr lang="en-US" dirty="0" smtClean="0"/>
              <a:t>Huron Arena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Oct 1</a:t>
            </a:r>
            <a:r>
              <a:rPr lang="en-US" dirty="0" smtClean="0"/>
              <a:t>, 2012 </a:t>
            </a:r>
            <a:r>
              <a:rPr lang="en-US" dirty="0" smtClean="0"/>
              <a:t>(pds 5 – 8)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Admission rep/recruiter rep visits to DHS</a:t>
            </a:r>
          </a:p>
          <a:p>
            <a:pPr>
              <a:buNone/>
            </a:pPr>
            <a:r>
              <a:rPr lang="en-US" dirty="0" smtClean="0"/>
              <a:t>	(includes college coaches!!)</a:t>
            </a:r>
          </a:p>
          <a:p>
            <a:pPr lvl="1"/>
            <a:r>
              <a:rPr lang="en-US" dirty="0" smtClean="0"/>
              <a:t>Typically seniors</a:t>
            </a:r>
          </a:p>
          <a:p>
            <a:pPr lvl="1"/>
            <a:r>
              <a:rPr lang="en-US" dirty="0" smtClean="0"/>
              <a:t>Prior scheduling through counselor</a:t>
            </a:r>
          </a:p>
          <a:p>
            <a:pPr lvl="1"/>
            <a:r>
              <a:rPr lang="en-US" dirty="0" smtClean="0"/>
              <a:t>During student’s free time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8194" name="Picture 2" descr="C:\Documents and Settings\09sethw\Local Settings\Temporary Internet Files\Content.IE5\HVLIWP1F\MCBL00580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590800"/>
            <a:ext cx="4102438" cy="2016032"/>
          </a:xfrm>
          <a:prstGeom prst="rect">
            <a:avLst/>
          </a:prstGeom>
          <a:noFill/>
        </p:spPr>
      </p:pic>
      <p:pic>
        <p:nvPicPr>
          <p:cNvPr id="8196" name="Picture 4" descr="C:\Documents and Settings\09sethw\Local Settings\Temporary Internet Files\Content.IE5\O23TIA04\MPj0387251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52400"/>
            <a:ext cx="1531851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SHADOW/RESEARCH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sophomore experience</a:t>
            </a:r>
          </a:p>
          <a:p>
            <a:r>
              <a:rPr lang="en-US" dirty="0" smtClean="0"/>
              <a:t>Choose same or different career from previous year</a:t>
            </a:r>
          </a:p>
          <a:p>
            <a:pPr lvl="1"/>
            <a:r>
              <a:rPr lang="en-US" dirty="0" smtClean="0"/>
              <a:t>Sophomore – research/speech</a:t>
            </a:r>
          </a:p>
          <a:p>
            <a:pPr lvl="1"/>
            <a:r>
              <a:rPr lang="en-US" dirty="0" smtClean="0"/>
              <a:t>Junior – research/written product</a:t>
            </a:r>
            <a:endParaRPr lang="en-US" dirty="0"/>
          </a:p>
        </p:txBody>
      </p:sp>
      <p:pic>
        <p:nvPicPr>
          <p:cNvPr id="2051" name="Picture 3" descr="C:\Documents and Settings\09sethw\Local Settings\Temporary Internet Files\Content.IE5\HVLIWP1F\MCj042417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114800"/>
            <a:ext cx="2136786" cy="2438400"/>
          </a:xfrm>
          <a:prstGeom prst="rect">
            <a:avLst/>
          </a:prstGeom>
          <a:noFill/>
        </p:spPr>
      </p:pic>
      <p:pic>
        <p:nvPicPr>
          <p:cNvPr id="2052" name="Picture 4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038600"/>
            <a:ext cx="2971800" cy="261494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601</TotalTime>
  <Words>102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Junior Class Fall Presentation</vt:lpstr>
      <vt:lpstr>Junior Expectations</vt:lpstr>
      <vt:lpstr>PSAT</vt:lpstr>
      <vt:lpstr>ASVAB</vt:lpstr>
      <vt:lpstr>COPS</vt:lpstr>
      <vt:lpstr>DSTEP</vt:lpstr>
      <vt:lpstr>ACT </vt:lpstr>
      <vt:lpstr>POST-SECONDARY  PLANNING DAY</vt:lpstr>
      <vt:lpstr>SHADOW/RESEARCH PROJECT</vt:lpstr>
      <vt:lpstr>PROM/AFTER PROM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Junior Class Fall Presentation</dc:title>
  <dc:creator>Tech Support</dc:creator>
  <cp:lastModifiedBy>Nathan Reynhout</cp:lastModifiedBy>
  <cp:revision>56</cp:revision>
  <dcterms:created xsi:type="dcterms:W3CDTF">2008-08-06T14:32:32Z</dcterms:created>
  <dcterms:modified xsi:type="dcterms:W3CDTF">2012-09-07T18:14:33Z</dcterms:modified>
</cp:coreProperties>
</file>